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sldIdLst>
    <p:sldId id="258" r:id="rId2"/>
    <p:sldId id="259" r:id="rId3"/>
    <p:sldId id="260" r:id="rId4"/>
    <p:sldId id="261" r:id="rId5"/>
    <p:sldId id="262" r:id="rId6"/>
    <p:sldId id="263" r:id="rId7"/>
    <p:sldId id="264" r:id="rId8"/>
    <p:sldId id="265" r:id="rId9"/>
    <p:sldId id="266" r:id="rId10"/>
    <p:sldId id="26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77" autoAdjust="0"/>
    <p:restoredTop sz="94660"/>
  </p:normalViewPr>
  <p:slideViewPr>
    <p:cSldViewPr snapToGrid="0">
      <p:cViewPr varScale="1">
        <p:scale>
          <a:sx n="64" d="100"/>
          <a:sy n="64" d="100"/>
        </p:scale>
        <p:origin x="40" y="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C3B9B2-B340-4C38-84B2-57E9CD0F6E74}"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7A0719EB-C724-4AF6-A4A0-A20B83088545}">
      <dgm:prSet/>
      <dgm:spPr/>
      <dgm:t>
        <a:bodyPr/>
        <a:lstStyle/>
        <a:p>
          <a:r>
            <a:rPr lang="en-US" b="1" i="0"/>
            <a:t>Among the 15 Independent variables, the variables which were found to be most significant in final model are as follows:-</a:t>
          </a:r>
          <a:endParaRPr lang="en-US"/>
        </a:p>
      </dgm:t>
    </dgm:pt>
    <dgm:pt modelId="{EB57C033-1273-49F8-B63D-A2E7E9D0C886}" type="parTrans" cxnId="{D1129398-C480-433E-B4DB-FE27148B44DB}">
      <dgm:prSet/>
      <dgm:spPr/>
      <dgm:t>
        <a:bodyPr/>
        <a:lstStyle/>
        <a:p>
          <a:endParaRPr lang="en-US"/>
        </a:p>
      </dgm:t>
    </dgm:pt>
    <dgm:pt modelId="{DFE16394-B3DB-4FDC-8CC1-42AAA58E69F7}" type="sibTrans" cxnId="{D1129398-C480-433E-B4DB-FE27148B44DB}">
      <dgm:prSet/>
      <dgm:spPr/>
      <dgm:t>
        <a:bodyPr/>
        <a:lstStyle/>
        <a:p>
          <a:endParaRPr lang="en-US"/>
        </a:p>
      </dgm:t>
    </dgm:pt>
    <dgm:pt modelId="{FA0268C1-F2DC-4F64-857F-47CFFDE95B10}">
      <dgm:prSet/>
      <dgm:spPr/>
      <dgm:t>
        <a:bodyPr/>
        <a:lstStyle/>
        <a:p>
          <a:r>
            <a:rPr lang="en-US" b="1" i="1" u="sng"/>
            <a:t>Votes: -</a:t>
          </a:r>
          <a:r>
            <a:rPr lang="en-US" b="0" i="0"/>
            <a:t>The number of votes that contribute to the ratings received by different anime. </a:t>
          </a:r>
          <a:endParaRPr lang="en-US"/>
        </a:p>
      </dgm:t>
    </dgm:pt>
    <dgm:pt modelId="{77A8F413-0974-4492-937F-F6149A7390A1}" type="parTrans" cxnId="{2C55DB7F-6D5E-495C-8B44-921A8CAD1935}">
      <dgm:prSet/>
      <dgm:spPr/>
      <dgm:t>
        <a:bodyPr/>
        <a:lstStyle/>
        <a:p>
          <a:endParaRPr lang="en-US"/>
        </a:p>
      </dgm:t>
    </dgm:pt>
    <dgm:pt modelId="{3F3CC49F-D98B-461D-B219-F142EDE28E75}" type="sibTrans" cxnId="{2C55DB7F-6D5E-495C-8B44-921A8CAD1935}">
      <dgm:prSet/>
      <dgm:spPr/>
      <dgm:t>
        <a:bodyPr/>
        <a:lstStyle/>
        <a:p>
          <a:endParaRPr lang="en-US"/>
        </a:p>
      </dgm:t>
    </dgm:pt>
    <dgm:pt modelId="{D9E17DFA-1C5D-47F0-967B-8DDDB1E3C590}">
      <dgm:prSet/>
      <dgm:spPr/>
      <dgm:t>
        <a:bodyPr/>
        <a:lstStyle/>
        <a:p>
          <a:r>
            <a:rPr lang="en-US" b="1" i="1" u="sng"/>
            <a:t>MediaType:</a:t>
          </a:r>
          <a:r>
            <a:rPr lang="en-US" b="1" i="1"/>
            <a:t>-</a:t>
          </a:r>
          <a:r>
            <a:rPr lang="en-US" b="0" i="0"/>
            <a:t>Format of publication of the anime releases (Web/DVD special/Movie/TV special/TV).</a:t>
          </a:r>
          <a:endParaRPr lang="en-US"/>
        </a:p>
      </dgm:t>
    </dgm:pt>
    <dgm:pt modelId="{ADA61B7E-1D54-46CF-B7F1-E084C279620E}" type="parTrans" cxnId="{C6FE7012-9D7B-4381-A53F-FD83C1B7EDD1}">
      <dgm:prSet/>
      <dgm:spPr/>
      <dgm:t>
        <a:bodyPr/>
        <a:lstStyle/>
        <a:p>
          <a:endParaRPr lang="en-US"/>
        </a:p>
      </dgm:t>
    </dgm:pt>
    <dgm:pt modelId="{A3911883-32B0-43A3-936C-56F936556CBC}" type="sibTrans" cxnId="{C6FE7012-9D7B-4381-A53F-FD83C1B7EDD1}">
      <dgm:prSet/>
      <dgm:spPr/>
      <dgm:t>
        <a:bodyPr/>
        <a:lstStyle/>
        <a:p>
          <a:endParaRPr lang="en-US"/>
        </a:p>
      </dgm:t>
    </dgm:pt>
    <dgm:pt modelId="{AB84B630-FF60-4AB8-BF4E-5359FC690BBD}" type="pres">
      <dgm:prSet presAssocID="{DFC3B9B2-B340-4C38-84B2-57E9CD0F6E74}" presName="outerComposite" presStyleCnt="0">
        <dgm:presLayoutVars>
          <dgm:chMax val="5"/>
          <dgm:dir/>
          <dgm:resizeHandles val="exact"/>
        </dgm:presLayoutVars>
      </dgm:prSet>
      <dgm:spPr/>
    </dgm:pt>
    <dgm:pt modelId="{75B11C31-33F9-40AB-80D4-621A25B8E86F}" type="pres">
      <dgm:prSet presAssocID="{DFC3B9B2-B340-4C38-84B2-57E9CD0F6E74}" presName="dummyMaxCanvas" presStyleCnt="0">
        <dgm:presLayoutVars/>
      </dgm:prSet>
      <dgm:spPr/>
    </dgm:pt>
    <dgm:pt modelId="{DA534431-D074-4DA1-9C02-474C515E999F}" type="pres">
      <dgm:prSet presAssocID="{DFC3B9B2-B340-4C38-84B2-57E9CD0F6E74}" presName="TwoNodes_1" presStyleLbl="node1" presStyleIdx="0" presStyleCnt="2">
        <dgm:presLayoutVars>
          <dgm:bulletEnabled val="1"/>
        </dgm:presLayoutVars>
      </dgm:prSet>
      <dgm:spPr/>
    </dgm:pt>
    <dgm:pt modelId="{79E281A0-AF79-4D97-B54F-E1905B341172}" type="pres">
      <dgm:prSet presAssocID="{DFC3B9B2-B340-4C38-84B2-57E9CD0F6E74}" presName="TwoNodes_2" presStyleLbl="node1" presStyleIdx="1" presStyleCnt="2">
        <dgm:presLayoutVars>
          <dgm:bulletEnabled val="1"/>
        </dgm:presLayoutVars>
      </dgm:prSet>
      <dgm:spPr/>
    </dgm:pt>
    <dgm:pt modelId="{931AF511-8418-488A-BCB6-9E40C1A84345}" type="pres">
      <dgm:prSet presAssocID="{DFC3B9B2-B340-4C38-84B2-57E9CD0F6E74}" presName="TwoConn_1-2" presStyleLbl="fgAccFollowNode1" presStyleIdx="0" presStyleCnt="1">
        <dgm:presLayoutVars>
          <dgm:bulletEnabled val="1"/>
        </dgm:presLayoutVars>
      </dgm:prSet>
      <dgm:spPr/>
    </dgm:pt>
    <dgm:pt modelId="{72919D54-A610-4D2F-9B01-9911EF79C09F}" type="pres">
      <dgm:prSet presAssocID="{DFC3B9B2-B340-4C38-84B2-57E9CD0F6E74}" presName="TwoNodes_1_text" presStyleLbl="node1" presStyleIdx="1" presStyleCnt="2">
        <dgm:presLayoutVars>
          <dgm:bulletEnabled val="1"/>
        </dgm:presLayoutVars>
      </dgm:prSet>
      <dgm:spPr/>
    </dgm:pt>
    <dgm:pt modelId="{F6D9FF3F-8CCC-4545-AD91-C7EFC01A0C28}" type="pres">
      <dgm:prSet presAssocID="{DFC3B9B2-B340-4C38-84B2-57E9CD0F6E74}" presName="TwoNodes_2_text" presStyleLbl="node1" presStyleIdx="1" presStyleCnt="2">
        <dgm:presLayoutVars>
          <dgm:bulletEnabled val="1"/>
        </dgm:presLayoutVars>
      </dgm:prSet>
      <dgm:spPr/>
    </dgm:pt>
  </dgm:ptLst>
  <dgm:cxnLst>
    <dgm:cxn modelId="{C6FE7012-9D7B-4381-A53F-FD83C1B7EDD1}" srcId="{DFC3B9B2-B340-4C38-84B2-57E9CD0F6E74}" destId="{D9E17DFA-1C5D-47F0-967B-8DDDB1E3C590}" srcOrd="1" destOrd="0" parTransId="{ADA61B7E-1D54-46CF-B7F1-E084C279620E}" sibTransId="{A3911883-32B0-43A3-936C-56F936556CBC}"/>
    <dgm:cxn modelId="{332E5312-3859-4481-AD2E-4D26CC2026A2}" type="presOf" srcId="{7A0719EB-C724-4AF6-A4A0-A20B83088545}" destId="{72919D54-A610-4D2F-9B01-9911EF79C09F}" srcOrd="1" destOrd="0" presId="urn:microsoft.com/office/officeart/2005/8/layout/vProcess5"/>
    <dgm:cxn modelId="{D4584C24-92EB-47F8-8A1E-6E57BB2CFD87}" type="presOf" srcId="{D9E17DFA-1C5D-47F0-967B-8DDDB1E3C590}" destId="{F6D9FF3F-8CCC-4545-AD91-C7EFC01A0C28}" srcOrd="1" destOrd="0" presId="urn:microsoft.com/office/officeart/2005/8/layout/vProcess5"/>
    <dgm:cxn modelId="{068E313E-5DAE-4C5A-A5DE-F397DE932D30}" type="presOf" srcId="{DFC3B9B2-B340-4C38-84B2-57E9CD0F6E74}" destId="{AB84B630-FF60-4AB8-BF4E-5359FC690BBD}" srcOrd="0" destOrd="0" presId="urn:microsoft.com/office/officeart/2005/8/layout/vProcess5"/>
    <dgm:cxn modelId="{6A9A0767-6071-44DE-96D4-2F30E1F76A38}" type="presOf" srcId="{FA0268C1-F2DC-4F64-857F-47CFFDE95B10}" destId="{72919D54-A610-4D2F-9B01-9911EF79C09F}" srcOrd="1" destOrd="1" presId="urn:microsoft.com/office/officeart/2005/8/layout/vProcess5"/>
    <dgm:cxn modelId="{3350F74A-3AE8-4172-B1C9-A6058E0654FA}" type="presOf" srcId="{7A0719EB-C724-4AF6-A4A0-A20B83088545}" destId="{DA534431-D074-4DA1-9C02-474C515E999F}" srcOrd="0" destOrd="0" presId="urn:microsoft.com/office/officeart/2005/8/layout/vProcess5"/>
    <dgm:cxn modelId="{2C55DB7F-6D5E-495C-8B44-921A8CAD1935}" srcId="{7A0719EB-C724-4AF6-A4A0-A20B83088545}" destId="{FA0268C1-F2DC-4F64-857F-47CFFDE95B10}" srcOrd="0" destOrd="0" parTransId="{77A8F413-0974-4492-937F-F6149A7390A1}" sibTransId="{3F3CC49F-D98B-461D-B219-F142EDE28E75}"/>
    <dgm:cxn modelId="{D1129398-C480-433E-B4DB-FE27148B44DB}" srcId="{DFC3B9B2-B340-4C38-84B2-57E9CD0F6E74}" destId="{7A0719EB-C724-4AF6-A4A0-A20B83088545}" srcOrd="0" destOrd="0" parTransId="{EB57C033-1273-49F8-B63D-A2E7E9D0C886}" sibTransId="{DFE16394-B3DB-4FDC-8CC1-42AAA58E69F7}"/>
    <dgm:cxn modelId="{38325BAD-1738-4E46-B001-F25A0515AE2F}" type="presOf" srcId="{FA0268C1-F2DC-4F64-857F-47CFFDE95B10}" destId="{DA534431-D074-4DA1-9C02-474C515E999F}" srcOrd="0" destOrd="1" presId="urn:microsoft.com/office/officeart/2005/8/layout/vProcess5"/>
    <dgm:cxn modelId="{ABBD73AF-F43E-4FAE-82FD-5253DC54B7BB}" type="presOf" srcId="{D9E17DFA-1C5D-47F0-967B-8DDDB1E3C590}" destId="{79E281A0-AF79-4D97-B54F-E1905B341172}" srcOrd="0" destOrd="0" presId="urn:microsoft.com/office/officeart/2005/8/layout/vProcess5"/>
    <dgm:cxn modelId="{62BC88EC-998D-4B53-97D3-876848F516BE}" type="presOf" srcId="{DFE16394-B3DB-4FDC-8CC1-42AAA58E69F7}" destId="{931AF511-8418-488A-BCB6-9E40C1A84345}" srcOrd="0" destOrd="0" presId="urn:microsoft.com/office/officeart/2005/8/layout/vProcess5"/>
    <dgm:cxn modelId="{71BAF691-04F1-48B9-A794-3F4800246E66}" type="presParOf" srcId="{AB84B630-FF60-4AB8-BF4E-5359FC690BBD}" destId="{75B11C31-33F9-40AB-80D4-621A25B8E86F}" srcOrd="0" destOrd="0" presId="urn:microsoft.com/office/officeart/2005/8/layout/vProcess5"/>
    <dgm:cxn modelId="{A271E2E8-0636-4D76-811B-9D81380B63E6}" type="presParOf" srcId="{AB84B630-FF60-4AB8-BF4E-5359FC690BBD}" destId="{DA534431-D074-4DA1-9C02-474C515E999F}" srcOrd="1" destOrd="0" presId="urn:microsoft.com/office/officeart/2005/8/layout/vProcess5"/>
    <dgm:cxn modelId="{F4E64328-1D6D-4E32-9B47-A22BB82EA6AE}" type="presParOf" srcId="{AB84B630-FF60-4AB8-BF4E-5359FC690BBD}" destId="{79E281A0-AF79-4D97-B54F-E1905B341172}" srcOrd="2" destOrd="0" presId="urn:microsoft.com/office/officeart/2005/8/layout/vProcess5"/>
    <dgm:cxn modelId="{4636709A-9AD7-403D-BD6D-65A7F211FEAD}" type="presParOf" srcId="{AB84B630-FF60-4AB8-BF4E-5359FC690BBD}" destId="{931AF511-8418-488A-BCB6-9E40C1A84345}" srcOrd="3" destOrd="0" presId="urn:microsoft.com/office/officeart/2005/8/layout/vProcess5"/>
    <dgm:cxn modelId="{C49DBB3D-3251-4829-B53D-9823215CBBCD}" type="presParOf" srcId="{AB84B630-FF60-4AB8-BF4E-5359FC690BBD}" destId="{72919D54-A610-4D2F-9B01-9911EF79C09F}" srcOrd="4" destOrd="0" presId="urn:microsoft.com/office/officeart/2005/8/layout/vProcess5"/>
    <dgm:cxn modelId="{72A2F216-556B-47A0-9402-3E440F1AD839}" type="presParOf" srcId="{AB84B630-FF60-4AB8-BF4E-5359FC690BBD}" destId="{F6D9FF3F-8CCC-4545-AD91-C7EFC01A0C28}" srcOrd="5"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534431-D074-4DA1-9C02-474C515E999F}">
      <dsp:nvSpPr>
        <dsp:cNvPr id="0" name=""/>
        <dsp:cNvSpPr/>
      </dsp:nvSpPr>
      <dsp:spPr>
        <a:xfrm>
          <a:off x="0" y="0"/>
          <a:ext cx="7306865" cy="1746646"/>
        </a:xfrm>
        <a:prstGeom prst="roundRect">
          <a:avLst>
            <a:gd name="adj" fmla="val 1000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i="0" kern="1200"/>
            <a:t>Among the 15 Independent variables, the variables which were found to be most significant in final model are as follows:-</a:t>
          </a:r>
          <a:endParaRPr lang="en-US" sz="2100" kern="1200"/>
        </a:p>
        <a:p>
          <a:pPr marL="171450" lvl="1" indent="-171450" algn="l" defTabSz="711200">
            <a:lnSpc>
              <a:spcPct val="90000"/>
            </a:lnSpc>
            <a:spcBef>
              <a:spcPct val="0"/>
            </a:spcBef>
            <a:spcAft>
              <a:spcPct val="15000"/>
            </a:spcAft>
            <a:buChar char="•"/>
          </a:pPr>
          <a:r>
            <a:rPr lang="en-US" sz="1600" b="1" i="1" u="sng" kern="1200"/>
            <a:t>Votes: -</a:t>
          </a:r>
          <a:r>
            <a:rPr lang="en-US" sz="1600" b="0" i="0" kern="1200"/>
            <a:t>The number of votes that contribute to the ratings received by different anime. </a:t>
          </a:r>
          <a:endParaRPr lang="en-US" sz="1600" kern="1200"/>
        </a:p>
      </dsp:txBody>
      <dsp:txXfrm>
        <a:off x="51158" y="51158"/>
        <a:ext cx="5501568" cy="1644330"/>
      </dsp:txXfrm>
    </dsp:sp>
    <dsp:sp modelId="{79E281A0-AF79-4D97-B54F-E1905B341172}">
      <dsp:nvSpPr>
        <dsp:cNvPr id="0" name=""/>
        <dsp:cNvSpPr/>
      </dsp:nvSpPr>
      <dsp:spPr>
        <a:xfrm>
          <a:off x="1289446" y="2134790"/>
          <a:ext cx="7306865" cy="1746646"/>
        </a:xfrm>
        <a:prstGeom prst="roundRect">
          <a:avLst>
            <a:gd name="adj" fmla="val 10000"/>
          </a:avLst>
        </a:prstGeom>
        <a:solidFill>
          <a:schemeClr val="accent2">
            <a:hueOff val="-2964286"/>
            <a:satOff val="14200"/>
            <a:lumOff val="1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i="1" u="sng" kern="1200"/>
            <a:t>MediaType:</a:t>
          </a:r>
          <a:r>
            <a:rPr lang="en-US" sz="2100" b="1" i="1" kern="1200"/>
            <a:t>-</a:t>
          </a:r>
          <a:r>
            <a:rPr lang="en-US" sz="2100" b="0" i="0" kern="1200"/>
            <a:t>Format of publication of the anime releases (Web/DVD special/Movie/TV special/TV).</a:t>
          </a:r>
          <a:endParaRPr lang="en-US" sz="2100" kern="1200"/>
        </a:p>
      </dsp:txBody>
      <dsp:txXfrm>
        <a:off x="1340604" y="2185948"/>
        <a:ext cx="4779782" cy="1644330"/>
      </dsp:txXfrm>
    </dsp:sp>
    <dsp:sp modelId="{931AF511-8418-488A-BCB6-9E40C1A84345}">
      <dsp:nvSpPr>
        <dsp:cNvPr id="0" name=""/>
        <dsp:cNvSpPr/>
      </dsp:nvSpPr>
      <dsp:spPr>
        <a:xfrm>
          <a:off x="6171544" y="1373058"/>
          <a:ext cx="1135320" cy="1135320"/>
        </a:xfrm>
        <a:prstGeom prst="downArrow">
          <a:avLst>
            <a:gd name="adj1" fmla="val 55000"/>
            <a:gd name="adj2" fmla="val 45000"/>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426991" y="1373058"/>
        <a:ext cx="624426" cy="854328"/>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619761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342534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117553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8669420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327730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3632668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34608722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763137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3662204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AE15325-5D94-4FB3-ADA3-58CF075C50EB}" type="datetimeFigureOut">
              <a:rPr lang="en-IN" smtClean="0"/>
              <a:t>06-08-2021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918994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AE15325-5D94-4FB3-ADA3-58CF075C50EB}" type="datetimeFigureOut">
              <a:rPr lang="en-IN" smtClean="0"/>
              <a:t>06-08-2021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387590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E15325-5D94-4FB3-ADA3-58CF075C50EB}" type="datetimeFigureOut">
              <a:rPr lang="en-IN" smtClean="0"/>
              <a:t>06-08-2021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1592479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AE15325-5D94-4FB3-ADA3-58CF075C50EB}" type="datetimeFigureOut">
              <a:rPr lang="en-IN" smtClean="0"/>
              <a:t>06-08-2021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3073294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AE15325-5D94-4FB3-ADA3-58CF075C50EB}" type="datetimeFigureOut">
              <a:rPr lang="en-IN" smtClean="0"/>
              <a:t>06-08-2021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132412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AE15325-5D94-4FB3-ADA3-58CF075C50EB}" type="datetimeFigureOut">
              <a:rPr lang="en-IN" smtClean="0"/>
              <a:t>06-08-2021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2892785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AE15325-5D94-4FB3-ADA3-58CF075C50EB}" type="datetimeFigureOut">
              <a:rPr lang="en-IN" smtClean="0"/>
              <a:t>06-08-2021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7D7F2C-31B8-41C6-BB52-E83115D10092}" type="slidenum">
              <a:rPr lang="en-IN" smtClean="0"/>
              <a:t>‹#›</a:t>
            </a:fld>
            <a:endParaRPr lang="en-IN"/>
          </a:p>
        </p:txBody>
      </p:sp>
    </p:spTree>
    <p:extLst>
      <p:ext uri="{BB962C8B-B14F-4D97-AF65-F5344CB8AC3E}">
        <p14:creationId xmlns:p14="http://schemas.microsoft.com/office/powerpoint/2010/main" val="1672834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AE15325-5D94-4FB3-ADA3-58CF075C50EB}" type="datetimeFigureOut">
              <a:rPr lang="en-IN" smtClean="0"/>
              <a:t>06-08-2021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B7D7F2C-31B8-41C6-BB52-E83115D10092}" type="slidenum">
              <a:rPr lang="en-IN" smtClean="0"/>
              <a:t>‹#›</a:t>
            </a:fld>
            <a:endParaRPr lang="en-IN"/>
          </a:p>
        </p:txBody>
      </p:sp>
    </p:spTree>
    <p:extLst>
      <p:ext uri="{BB962C8B-B14F-4D97-AF65-F5344CB8AC3E}">
        <p14:creationId xmlns:p14="http://schemas.microsoft.com/office/powerpoint/2010/main" val="1636807806"/>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ollage of a person's face&#10;&#10;Description automatically generated with low confidence">
            <a:extLst>
              <a:ext uri="{FF2B5EF4-FFF2-40B4-BE49-F238E27FC236}">
                <a16:creationId xmlns:a16="http://schemas.microsoft.com/office/drawing/2014/main" id="{F510BB29-DD6C-4F8A-9554-6835B31279FD}"/>
              </a:ext>
            </a:extLst>
          </p:cNvPr>
          <p:cNvPicPr>
            <a:picLocks noChangeAspect="1"/>
          </p:cNvPicPr>
          <p:nvPr/>
        </p:nvPicPr>
        <p:blipFill rotWithShape="1">
          <a:blip r:embed="rId2"/>
          <a:srcRect l="8375" t="841" r="-1" b="4816"/>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5E1C1321-B9CF-4BC6-8839-006CD2098037}"/>
              </a:ext>
            </a:extLst>
          </p:cNvPr>
          <p:cNvSpPr>
            <a:spLocks noGrp="1"/>
          </p:cNvSpPr>
          <p:nvPr>
            <p:ph type="ctrTitle"/>
          </p:nvPr>
        </p:nvSpPr>
        <p:spPr>
          <a:xfrm>
            <a:off x="5380563" y="1678665"/>
            <a:ext cx="3887839" cy="2372168"/>
          </a:xfrm>
        </p:spPr>
        <p:txBody>
          <a:bodyPr vert="horz" lIns="91440" tIns="45720" rIns="91440" bIns="45720" rtlCol="0">
            <a:normAutofit/>
          </a:bodyPr>
          <a:lstStyle/>
          <a:p>
            <a:pPr>
              <a:lnSpc>
                <a:spcPct val="90000"/>
              </a:lnSpc>
            </a:pPr>
            <a:r>
              <a:rPr lang="en-US" sz="3000" b="1" i="1">
                <a:effectLst/>
              </a:rPr>
              <a:t>R Project</a:t>
            </a:r>
            <a:br>
              <a:rPr lang="en-US" sz="3000">
                <a:effectLst/>
              </a:rPr>
            </a:br>
            <a:r>
              <a:rPr lang="en-US" sz="3000" b="1" i="1">
                <a:effectLst/>
              </a:rPr>
              <a:t>Predictive Analysis of Anime Data</a:t>
            </a:r>
            <a:br>
              <a:rPr lang="en-US" sz="3000" b="1" i="1">
                <a:effectLst/>
              </a:rPr>
            </a:br>
            <a:r>
              <a:rPr lang="en-US" sz="3000" b="1" i="1">
                <a:effectLst/>
              </a:rPr>
              <a:t>(Movie/Web series)</a:t>
            </a:r>
            <a:br>
              <a:rPr lang="en-US" sz="3000">
                <a:effectLst/>
              </a:rPr>
            </a:br>
            <a:endParaRPr lang="en-US" sz="3000"/>
          </a:p>
        </p:txBody>
      </p:sp>
      <p:sp>
        <p:nvSpPr>
          <p:cNvPr id="3" name="Subtitle 2">
            <a:extLst>
              <a:ext uri="{FF2B5EF4-FFF2-40B4-BE49-F238E27FC236}">
                <a16:creationId xmlns:a16="http://schemas.microsoft.com/office/drawing/2014/main" id="{29B7A056-3E9E-42DD-A613-790553C68633}"/>
              </a:ext>
            </a:extLst>
          </p:cNvPr>
          <p:cNvSpPr>
            <a:spLocks noGrp="1"/>
          </p:cNvSpPr>
          <p:nvPr>
            <p:ph type="subTitle" idx="1"/>
          </p:nvPr>
        </p:nvSpPr>
        <p:spPr>
          <a:xfrm>
            <a:off x="5380563" y="4050833"/>
            <a:ext cx="3893440" cy="1096899"/>
          </a:xfrm>
        </p:spPr>
        <p:txBody>
          <a:bodyPr vert="horz" lIns="91440" tIns="45720" rIns="91440" bIns="45720" rtlCol="0">
            <a:normAutofit/>
          </a:bodyPr>
          <a:lstStyle/>
          <a:p>
            <a:pPr>
              <a:lnSpc>
                <a:spcPct val="90000"/>
              </a:lnSpc>
              <a:buFont typeface="Wingdings 3" charset="2"/>
              <a:buChar char=""/>
            </a:pPr>
            <a:endParaRPr lang="en-US" sz="1100" dirty="0"/>
          </a:p>
          <a:p>
            <a:pPr>
              <a:lnSpc>
                <a:spcPct val="90000"/>
              </a:lnSpc>
              <a:buFont typeface="Wingdings 3" charset="2"/>
              <a:buChar char=""/>
            </a:pPr>
            <a:endParaRPr lang="en-US" sz="1100" dirty="0"/>
          </a:p>
          <a:p>
            <a:pPr>
              <a:lnSpc>
                <a:spcPct val="90000"/>
              </a:lnSpc>
              <a:buFont typeface="Wingdings 3" charset="2"/>
              <a:buChar char=""/>
            </a:pPr>
            <a:endParaRPr lang="en-US" sz="1100" dirty="0"/>
          </a:p>
          <a:p>
            <a:pPr>
              <a:lnSpc>
                <a:spcPct val="90000"/>
              </a:lnSpc>
              <a:buFont typeface="Wingdings 3" charset="2"/>
              <a:buChar char=""/>
            </a:pPr>
            <a:r>
              <a:rPr lang="en-US" sz="1100" dirty="0"/>
              <a:t>Created by: Rahul Kumar</a:t>
            </a:r>
          </a:p>
          <a:p>
            <a:pPr>
              <a:lnSpc>
                <a:spcPct val="90000"/>
              </a:lnSpc>
              <a:buFont typeface="Wingdings 3" charset="2"/>
              <a:buChar char=""/>
            </a:pPr>
            <a:endParaRPr lang="en-US" sz="1100" dirty="0"/>
          </a:p>
        </p:txBody>
      </p:sp>
    </p:spTree>
    <p:extLst>
      <p:ext uri="{BB962C8B-B14F-4D97-AF65-F5344CB8AC3E}">
        <p14:creationId xmlns:p14="http://schemas.microsoft.com/office/powerpoint/2010/main" val="2039517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4DE830A-B531-4A3B-96F6-0ECE88B085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2813DF2C-461A-4A8F-9679-A172790D1F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4CD3A85-C039-4249-86E4-1EB9318B54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887EA6D2-2883-42C2-993D-094CA6D65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Rectangle 25">
              <a:extLst>
                <a:ext uri="{FF2B5EF4-FFF2-40B4-BE49-F238E27FC236}">
                  <a16:creationId xmlns:a16="http://schemas.microsoft.com/office/drawing/2014/main" id="{3B895046-636F-4D1B-ACA4-29AA0CB33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Isosceles Triangle 13">
              <a:extLst>
                <a:ext uri="{FF2B5EF4-FFF2-40B4-BE49-F238E27FC236}">
                  <a16:creationId xmlns:a16="http://schemas.microsoft.com/office/drawing/2014/main" id="{C6B0CDE3-E054-4EDD-A43B-F96843D8B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7">
              <a:extLst>
                <a:ext uri="{FF2B5EF4-FFF2-40B4-BE49-F238E27FC236}">
                  <a16:creationId xmlns:a16="http://schemas.microsoft.com/office/drawing/2014/main" id="{3B66B1A2-F145-4C9B-85CC-4BF30D58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8">
              <a:extLst>
                <a:ext uri="{FF2B5EF4-FFF2-40B4-BE49-F238E27FC236}">
                  <a16:creationId xmlns:a16="http://schemas.microsoft.com/office/drawing/2014/main" id="{5D4FC972-94B3-4035-8D31-E668C132B4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9">
              <a:extLst>
                <a:ext uri="{FF2B5EF4-FFF2-40B4-BE49-F238E27FC236}">
                  <a16:creationId xmlns:a16="http://schemas.microsoft.com/office/drawing/2014/main" id="{374B9941-AFBE-4A77-A50E-B6EA04A74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7">
              <a:extLst>
                <a:ext uri="{FF2B5EF4-FFF2-40B4-BE49-F238E27FC236}">
                  <a16:creationId xmlns:a16="http://schemas.microsoft.com/office/drawing/2014/main" id="{27A982C5-2C38-4CE9-BC18-94697AD65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0060D8D1-7BB1-498F-AFBB-ADAC130A9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030381C7-1138-4568-A572-4FDE9ED65B58}"/>
              </a:ext>
            </a:extLst>
          </p:cNvPr>
          <p:cNvSpPr>
            <a:spLocks noGrp="1"/>
          </p:cNvSpPr>
          <p:nvPr>
            <p:ph type="title"/>
          </p:nvPr>
        </p:nvSpPr>
        <p:spPr>
          <a:xfrm>
            <a:off x="4974337" y="1265314"/>
            <a:ext cx="4299666" cy="3249131"/>
          </a:xfrm>
        </p:spPr>
        <p:txBody>
          <a:bodyPr vert="horz" lIns="91440" tIns="45720" rIns="91440" bIns="45720" rtlCol="0" anchor="b">
            <a:normAutofit/>
          </a:bodyPr>
          <a:lstStyle/>
          <a:p>
            <a:pPr>
              <a:lnSpc>
                <a:spcPct val="90000"/>
              </a:lnSpc>
            </a:pPr>
            <a:br>
              <a:rPr lang="en-US" sz="4600" kern="1200" dirty="0">
                <a:solidFill>
                  <a:schemeClr val="accent1"/>
                </a:solidFill>
                <a:latin typeface="+mj-lt"/>
                <a:ea typeface="+mj-ea"/>
                <a:cs typeface="+mj-cs"/>
              </a:rPr>
            </a:br>
            <a:br>
              <a:rPr lang="en-US" sz="4600" kern="1200" dirty="0">
                <a:solidFill>
                  <a:schemeClr val="accent1"/>
                </a:solidFill>
                <a:latin typeface="+mj-lt"/>
                <a:ea typeface="+mj-ea"/>
                <a:cs typeface="+mj-cs"/>
              </a:rPr>
            </a:br>
            <a:br>
              <a:rPr lang="en-US" sz="4600" kern="1200" dirty="0">
                <a:solidFill>
                  <a:schemeClr val="accent1"/>
                </a:solidFill>
                <a:latin typeface="+mj-lt"/>
                <a:ea typeface="+mj-ea"/>
                <a:cs typeface="+mj-cs"/>
              </a:rPr>
            </a:br>
            <a:r>
              <a:rPr lang="en-US" sz="4600" kern="1200" dirty="0">
                <a:solidFill>
                  <a:schemeClr val="accent1"/>
                </a:solidFill>
                <a:latin typeface="+mj-lt"/>
                <a:ea typeface="+mj-ea"/>
                <a:cs typeface="+mj-cs"/>
              </a:rPr>
              <a:t>          Thank you</a:t>
            </a:r>
          </a:p>
        </p:txBody>
      </p:sp>
      <p:sp>
        <p:nvSpPr>
          <p:cNvPr id="21" name="Isosceles Triangle 20">
            <a:extLst>
              <a:ext uri="{FF2B5EF4-FFF2-40B4-BE49-F238E27FC236}">
                <a16:creationId xmlns:a16="http://schemas.microsoft.com/office/drawing/2014/main" id="{5A7802B6-FF37-40CF-A7E2-6F2A0D9A9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6" name="Graphic 5" descr="Smiling Face with No Fill">
            <a:extLst>
              <a:ext uri="{FF2B5EF4-FFF2-40B4-BE49-F238E27FC236}">
                <a16:creationId xmlns:a16="http://schemas.microsoft.com/office/drawing/2014/main" id="{D894A220-6493-4D8A-B37C-BD6610EB1EF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8604" y="1550139"/>
            <a:ext cx="3765692" cy="3765692"/>
          </a:xfrm>
          <a:prstGeom prst="rect">
            <a:avLst/>
          </a:prstGeom>
        </p:spPr>
      </p:pic>
    </p:spTree>
    <p:extLst>
      <p:ext uri="{BB962C8B-B14F-4D97-AF65-F5344CB8AC3E}">
        <p14:creationId xmlns:p14="http://schemas.microsoft.com/office/powerpoint/2010/main" val="3347438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1979D-3F78-432F-99E7-DB808F9ED45E}"/>
              </a:ext>
            </a:extLst>
          </p:cNvPr>
          <p:cNvSpPr>
            <a:spLocks noGrp="1"/>
          </p:cNvSpPr>
          <p:nvPr>
            <p:ph type="title"/>
          </p:nvPr>
        </p:nvSpPr>
        <p:spPr>
          <a:xfrm>
            <a:off x="5536734" y="609600"/>
            <a:ext cx="3737268" cy="1320800"/>
          </a:xfrm>
        </p:spPr>
        <p:txBody>
          <a:bodyPr>
            <a:normAutofit/>
          </a:bodyPr>
          <a:lstStyle/>
          <a:p>
            <a:r>
              <a:rPr lang="en-IN" dirty="0"/>
              <a:t>Aim of the project</a:t>
            </a:r>
          </a:p>
        </p:txBody>
      </p:sp>
      <p:sp>
        <p:nvSpPr>
          <p:cNvPr id="3" name="Content Placeholder 2">
            <a:extLst>
              <a:ext uri="{FF2B5EF4-FFF2-40B4-BE49-F238E27FC236}">
                <a16:creationId xmlns:a16="http://schemas.microsoft.com/office/drawing/2014/main" id="{29221AB9-EAA1-4548-A102-04102032915D}"/>
              </a:ext>
            </a:extLst>
          </p:cNvPr>
          <p:cNvSpPr>
            <a:spLocks noGrp="1"/>
          </p:cNvSpPr>
          <p:nvPr>
            <p:ph idx="1"/>
          </p:nvPr>
        </p:nvSpPr>
        <p:spPr>
          <a:xfrm>
            <a:off x="5209563" y="2160589"/>
            <a:ext cx="4064439" cy="3880773"/>
          </a:xfrm>
        </p:spPr>
        <p:txBody>
          <a:bodyPr>
            <a:normAutofit/>
          </a:bodyPr>
          <a:lstStyle/>
          <a:p>
            <a:pPr>
              <a:lnSpc>
                <a:spcPct val="90000"/>
              </a:lnSpc>
            </a:pPr>
            <a:r>
              <a:rPr lang="en-US" b="0" i="0" u="none" strike="noStrike">
                <a:effectLst/>
                <a:latin typeface="Times New Roman" panose="02020603050405020304" pitchFamily="18" charset="0"/>
                <a:cs typeface="Times New Roman" panose="02020603050405020304" pitchFamily="18" charset="0"/>
              </a:rPr>
              <a:t> we need to predict the conditions affecting the “Rating” of Anime movie or web series for “Anime” dataset.</a:t>
            </a:r>
          </a:p>
          <a:p>
            <a:pPr>
              <a:lnSpc>
                <a:spcPct val="90000"/>
              </a:lnSpc>
            </a:pPr>
            <a:r>
              <a:rPr lang="en-US" dirty="0">
                <a:latin typeface="Times New Roman" panose="02020603050405020304" pitchFamily="18" charset="0"/>
                <a:cs typeface="Times New Roman" panose="02020603050405020304" pitchFamily="18" charset="0"/>
              </a:rPr>
              <a:t>The main goal of this project is to use this dataset to develop a Linear Regression Business model in R-Studio and forecast the "Rating." Find the important variables, interpret them, and make practical business recommendations. It will help us with the launching of our next anime film/web series, which will be extremely popular.</a:t>
            </a:r>
          </a:p>
          <a:p>
            <a:pPr>
              <a:lnSpc>
                <a:spcPct val="90000"/>
              </a:lnSpc>
            </a:pPr>
            <a:endParaRPr lang="en-IN" dirty="0">
              <a:latin typeface="Times New Roman" panose="02020603050405020304" pitchFamily="18" charset="0"/>
              <a:cs typeface="Times New Roman" panose="02020603050405020304" pitchFamily="18" charset="0"/>
            </a:endParaRPr>
          </a:p>
        </p:txBody>
      </p:sp>
      <p:pic>
        <p:nvPicPr>
          <p:cNvPr id="4" name="Picture 3" descr="Icon&#10;&#10;Description automatically generated">
            <a:extLst>
              <a:ext uri="{FF2B5EF4-FFF2-40B4-BE49-F238E27FC236}">
                <a16:creationId xmlns:a16="http://schemas.microsoft.com/office/drawing/2014/main" id="{E1DC8414-11FD-4A71-B1A8-E95D64F42617}"/>
              </a:ext>
            </a:extLst>
          </p:cNvPr>
          <p:cNvPicPr>
            <a:picLocks noChangeAspect="1"/>
          </p:cNvPicPr>
          <p:nvPr/>
        </p:nvPicPr>
        <p:blipFill rotWithShape="1">
          <a:blip r:embed="rId2"/>
          <a:srcRect l="25623" r="27177"/>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Tree>
    <p:extLst>
      <p:ext uri="{BB962C8B-B14F-4D97-AF65-F5344CB8AC3E}">
        <p14:creationId xmlns:p14="http://schemas.microsoft.com/office/powerpoint/2010/main" val="819979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D4271-1F80-47FD-B9AD-908615B924A5}"/>
              </a:ext>
            </a:extLst>
          </p:cNvPr>
          <p:cNvSpPr>
            <a:spLocks noGrp="1"/>
          </p:cNvSpPr>
          <p:nvPr>
            <p:ph type="title"/>
          </p:nvPr>
        </p:nvSpPr>
        <p:spPr>
          <a:xfrm>
            <a:off x="677334" y="609600"/>
            <a:ext cx="8596668" cy="751840"/>
          </a:xfrm>
        </p:spPr>
        <p:txBody>
          <a:bodyPr/>
          <a:lstStyle/>
          <a:p>
            <a:r>
              <a:rPr lang="en-IN" dirty="0"/>
              <a:t>Data Visualization</a:t>
            </a:r>
          </a:p>
        </p:txBody>
      </p:sp>
      <p:pic>
        <p:nvPicPr>
          <p:cNvPr id="4" name="Content Placeholder 3">
            <a:extLst>
              <a:ext uri="{FF2B5EF4-FFF2-40B4-BE49-F238E27FC236}">
                <a16:creationId xmlns:a16="http://schemas.microsoft.com/office/drawing/2014/main" id="{6B3A4DF6-5573-4CAA-9DFB-3A99FBA6B923}"/>
              </a:ext>
            </a:extLst>
          </p:cNvPr>
          <p:cNvPicPr>
            <a:picLocks noGrp="1" noChangeAspect="1"/>
          </p:cNvPicPr>
          <p:nvPr>
            <p:ph idx="1"/>
          </p:nvPr>
        </p:nvPicPr>
        <p:blipFill rotWithShape="1">
          <a:blip r:embed="rId2"/>
          <a:srcRect l="709" t="4016" r="1229" b="48605"/>
          <a:stretch/>
        </p:blipFill>
        <p:spPr>
          <a:xfrm>
            <a:off x="677334" y="1361440"/>
            <a:ext cx="6766560" cy="1838961"/>
          </a:xfrm>
          <a:prstGeom prst="rect">
            <a:avLst/>
          </a:prstGeom>
        </p:spPr>
      </p:pic>
      <p:pic>
        <p:nvPicPr>
          <p:cNvPr id="6" name="Picture 5" descr="Chart&#10;&#10;Description automatically generated with medium confidence">
            <a:extLst>
              <a:ext uri="{FF2B5EF4-FFF2-40B4-BE49-F238E27FC236}">
                <a16:creationId xmlns:a16="http://schemas.microsoft.com/office/drawing/2014/main" id="{B142E171-AA1D-4A48-83C1-F3A1B96220DF}"/>
              </a:ext>
            </a:extLst>
          </p:cNvPr>
          <p:cNvPicPr>
            <a:picLocks noChangeAspect="1"/>
          </p:cNvPicPr>
          <p:nvPr/>
        </p:nvPicPr>
        <p:blipFill rotWithShape="1">
          <a:blip r:embed="rId3">
            <a:extLst>
              <a:ext uri="{28A0092B-C50C-407E-A947-70E740481C1C}">
                <a14:useLocalDpi xmlns:a14="http://schemas.microsoft.com/office/drawing/2010/main" val="0"/>
              </a:ext>
            </a:extLst>
          </a:blip>
          <a:srcRect l="1295" t="4093" r="575" b="10727"/>
          <a:stretch/>
        </p:blipFill>
        <p:spPr>
          <a:xfrm>
            <a:off x="677334" y="2692400"/>
            <a:ext cx="5487882" cy="2679568"/>
          </a:xfrm>
          <a:prstGeom prst="rect">
            <a:avLst/>
          </a:prstGeom>
        </p:spPr>
      </p:pic>
      <p:sp>
        <p:nvSpPr>
          <p:cNvPr id="8" name="TextBox 7">
            <a:extLst>
              <a:ext uri="{FF2B5EF4-FFF2-40B4-BE49-F238E27FC236}">
                <a16:creationId xmlns:a16="http://schemas.microsoft.com/office/drawing/2014/main" id="{8BB25C2D-ED8A-4EC9-AFB1-7E99F47E917D}"/>
              </a:ext>
            </a:extLst>
          </p:cNvPr>
          <p:cNvSpPr txBox="1"/>
          <p:nvPr/>
        </p:nvSpPr>
        <p:spPr>
          <a:xfrm>
            <a:off x="6165216" y="3537518"/>
            <a:ext cx="3559810" cy="2154436"/>
          </a:xfrm>
          <a:prstGeom prst="rect">
            <a:avLst/>
          </a:prstGeom>
          <a:noFill/>
        </p:spPr>
        <p:txBody>
          <a:bodyPr wrap="square">
            <a:spAutoFit/>
          </a:bodyPr>
          <a:lstStyle/>
          <a:p>
            <a:pPr rtl="0">
              <a:spcBef>
                <a:spcPts val="0"/>
              </a:spcBef>
              <a:spcAft>
                <a:spcPts val="0"/>
              </a:spcAft>
            </a:pPr>
            <a:r>
              <a:rPr lang="en-US" sz="1400" b="0" i="0" u="none" strike="noStrike" dirty="0">
                <a:solidFill>
                  <a:srgbClr val="000000"/>
                </a:solidFill>
                <a:effectLst/>
                <a:latin typeface="Lucida Sans" panose="020B0602030504020204" pitchFamily="34" charset="0"/>
              </a:rPr>
              <a:t>As we can see </a:t>
            </a:r>
            <a:r>
              <a:rPr lang="en-US" sz="1400" dirty="0">
                <a:solidFill>
                  <a:srgbClr val="000000"/>
                </a:solidFill>
                <a:latin typeface="Lucida Sans" panose="020B0602030504020204" pitchFamily="34" charset="0"/>
              </a:rPr>
              <a:t>in</a:t>
            </a:r>
            <a:r>
              <a:rPr lang="en-US" sz="1400" b="0" i="0" u="none" strike="noStrike" dirty="0">
                <a:solidFill>
                  <a:srgbClr val="000000"/>
                </a:solidFill>
                <a:effectLst/>
                <a:latin typeface="Lucida Sans" panose="020B0602030504020204" pitchFamily="34" charset="0"/>
              </a:rPr>
              <a:t> histogram plot that each continuous columns are highly positively skewed except “Rating” column. So, we need log transform to make those data normally distributed which will help us to increase the accuracy of the model.</a:t>
            </a:r>
            <a:endParaRPr lang="en-US" sz="1400" b="0" dirty="0">
              <a:effectLst/>
            </a:endParaRPr>
          </a:p>
          <a:p>
            <a:br>
              <a:rPr lang="en-US" dirty="0"/>
            </a:br>
            <a:endParaRPr lang="en-IN" dirty="0"/>
          </a:p>
        </p:txBody>
      </p:sp>
    </p:spTree>
    <p:extLst>
      <p:ext uri="{BB962C8B-B14F-4D97-AF65-F5344CB8AC3E}">
        <p14:creationId xmlns:p14="http://schemas.microsoft.com/office/powerpoint/2010/main" val="29270726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84CF1-30A3-4368-AE76-C5C0FFD9B16D}"/>
              </a:ext>
            </a:extLst>
          </p:cNvPr>
          <p:cNvSpPr>
            <a:spLocks noGrp="1"/>
          </p:cNvSpPr>
          <p:nvPr>
            <p:ph type="title"/>
          </p:nvPr>
        </p:nvSpPr>
        <p:spPr>
          <a:xfrm>
            <a:off x="673754" y="643467"/>
            <a:ext cx="4203045" cy="1375608"/>
          </a:xfrm>
        </p:spPr>
        <p:txBody>
          <a:bodyPr anchor="ctr">
            <a:normAutofit/>
          </a:bodyPr>
          <a:lstStyle/>
          <a:p>
            <a:r>
              <a:rPr lang="en-IN">
                <a:solidFill>
                  <a:schemeClr val="bg1"/>
                </a:solidFill>
              </a:rPr>
              <a:t>Bivariant Analysis</a:t>
            </a:r>
          </a:p>
        </p:txBody>
      </p:sp>
      <p:sp>
        <p:nvSpPr>
          <p:cNvPr id="3" name="Content Placeholder 2">
            <a:extLst>
              <a:ext uri="{FF2B5EF4-FFF2-40B4-BE49-F238E27FC236}">
                <a16:creationId xmlns:a16="http://schemas.microsoft.com/office/drawing/2014/main" id="{997447D3-891B-4CD7-A3D7-3BD84B8A4ED8}"/>
              </a:ext>
            </a:extLst>
          </p:cNvPr>
          <p:cNvSpPr>
            <a:spLocks noGrp="1"/>
          </p:cNvSpPr>
          <p:nvPr>
            <p:ph idx="1"/>
          </p:nvPr>
        </p:nvSpPr>
        <p:spPr>
          <a:xfrm>
            <a:off x="673754" y="2160590"/>
            <a:ext cx="3973943" cy="3440110"/>
          </a:xfrm>
        </p:spPr>
        <p:txBody>
          <a:bodyPr>
            <a:normAutofit/>
          </a:bodyPr>
          <a:lstStyle/>
          <a:p>
            <a:pPr rtl="0">
              <a:spcBef>
                <a:spcPts val="0"/>
              </a:spcBef>
              <a:spcAft>
                <a:spcPts val="0"/>
              </a:spcAft>
            </a:pPr>
            <a:r>
              <a:rPr lang="en-US" b="1" i="1" u="sng">
                <a:solidFill>
                  <a:schemeClr val="bg1"/>
                </a:solidFill>
                <a:effectLst/>
                <a:latin typeface="Times New Roman" panose="02020603050405020304" pitchFamily="18" charset="0"/>
                <a:cs typeface="Times New Roman" panose="02020603050405020304" pitchFamily="18" charset="0"/>
              </a:rPr>
              <a:t>Correlation Test</a:t>
            </a:r>
            <a:r>
              <a:rPr lang="en-US" b="0" i="0" u="none" strike="noStrike">
                <a:solidFill>
                  <a:schemeClr val="bg1"/>
                </a:solidFill>
                <a:effectLst/>
                <a:latin typeface="Times New Roman" panose="02020603050405020304" pitchFamily="18" charset="0"/>
                <a:cs typeface="Times New Roman" panose="02020603050405020304" pitchFamily="18" charset="0"/>
              </a:rPr>
              <a:t>:- After log transformation we have found that "votes" column are strongly correlated with the target variable column. </a:t>
            </a:r>
            <a:endParaRPr lang="en-US" b="0">
              <a:solidFill>
                <a:schemeClr val="bg1"/>
              </a:solidFill>
              <a:effectLst/>
              <a:latin typeface="Times New Roman" panose="02020603050405020304" pitchFamily="18" charset="0"/>
              <a:cs typeface="Times New Roman" panose="02020603050405020304" pitchFamily="18" charset="0"/>
            </a:endParaRPr>
          </a:p>
          <a:p>
            <a:r>
              <a:rPr lang="en-US" b="1" i="1" u="sng">
                <a:solidFill>
                  <a:schemeClr val="bg1"/>
                </a:solidFill>
                <a:effectLst/>
                <a:latin typeface="Times New Roman" panose="02020603050405020304" pitchFamily="18" charset="0"/>
                <a:cs typeface="Times New Roman" panose="02020603050405020304" pitchFamily="18" charset="0"/>
              </a:rPr>
              <a:t>Annova Test</a:t>
            </a:r>
            <a:r>
              <a:rPr lang="en-US" b="0" i="0" u="none" strike="noStrike">
                <a:solidFill>
                  <a:schemeClr val="bg1"/>
                </a:solidFill>
                <a:effectLst/>
                <a:latin typeface="Times New Roman" panose="02020603050405020304" pitchFamily="18" charset="0"/>
                <a:cs typeface="Times New Roman" panose="02020603050405020304" pitchFamily="18" charset="0"/>
              </a:rPr>
              <a:t>:- “MediaType” &amp; “ongoing” categorical columns are strongly correlated with “Rating” column.(cause, p-Vaue&lt;0.05)</a:t>
            </a:r>
          </a:p>
          <a:p>
            <a:endParaRPr lang="en-US" b="0" i="0" u="none" strike="noStrike">
              <a:solidFill>
                <a:schemeClr val="bg1"/>
              </a:solidFill>
              <a:effectLst/>
              <a:latin typeface="Times New Roman" panose="02020603050405020304" pitchFamily="18" charset="0"/>
              <a:cs typeface="Times New Roman" panose="02020603050405020304" pitchFamily="18" charset="0"/>
            </a:endParaRPr>
          </a:p>
          <a:p>
            <a:endParaRPr lang="en-IN">
              <a:solidFill>
                <a:schemeClr val="bg1"/>
              </a:solidFill>
              <a:latin typeface="Times New Roman" panose="02020603050405020304" pitchFamily="18" charset="0"/>
              <a:cs typeface="Times New Roman" panose="02020603050405020304" pitchFamily="18" charset="0"/>
            </a:endParaRPr>
          </a:p>
        </p:txBody>
      </p:sp>
      <p:pic>
        <p:nvPicPr>
          <p:cNvPr id="5" name="Picture 4" descr="Chart&#10;&#10;Description automatically generated">
            <a:extLst>
              <a:ext uri="{FF2B5EF4-FFF2-40B4-BE49-F238E27FC236}">
                <a16:creationId xmlns:a16="http://schemas.microsoft.com/office/drawing/2014/main" id="{4EBB434E-D2E7-40D7-A743-5EE5C6FCF70C}"/>
              </a:ext>
            </a:extLst>
          </p:cNvPr>
          <p:cNvPicPr>
            <a:picLocks noChangeAspect="1"/>
          </p:cNvPicPr>
          <p:nvPr/>
        </p:nvPicPr>
        <p:blipFill rotWithShape="1">
          <a:blip r:embed="rId2">
            <a:extLst>
              <a:ext uri="{28A0092B-C50C-407E-A947-70E740481C1C}">
                <a14:useLocalDpi xmlns:a14="http://schemas.microsoft.com/office/drawing/2010/main" val="0"/>
              </a:ext>
            </a:extLst>
          </a:blip>
          <a:srcRect b="4066"/>
          <a:stretch/>
        </p:blipFill>
        <p:spPr>
          <a:xfrm>
            <a:off x="6096001" y="1196464"/>
            <a:ext cx="5143500" cy="4452556"/>
          </a:xfrm>
          <a:prstGeom prst="rect">
            <a:avLst/>
          </a:prstGeom>
        </p:spPr>
      </p:pic>
    </p:spTree>
    <p:extLst>
      <p:ext uri="{BB962C8B-B14F-4D97-AF65-F5344CB8AC3E}">
        <p14:creationId xmlns:p14="http://schemas.microsoft.com/office/powerpoint/2010/main" val="38918161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43AAF-2940-4EB2-8A39-6498EB77AD26}"/>
              </a:ext>
            </a:extLst>
          </p:cNvPr>
          <p:cNvSpPr>
            <a:spLocks noGrp="1"/>
          </p:cNvSpPr>
          <p:nvPr>
            <p:ph type="title"/>
          </p:nvPr>
        </p:nvSpPr>
        <p:spPr/>
        <p:txBody>
          <a:bodyPr>
            <a:normAutofit/>
          </a:bodyPr>
          <a:lstStyle/>
          <a:p>
            <a:r>
              <a:rPr lang="en-IN" b="1" i="0">
                <a:effectLst/>
                <a:latin typeface="Times New Roman" panose="02020603050405020304" pitchFamily="18" charset="0"/>
                <a:cs typeface="Times New Roman" panose="02020603050405020304" pitchFamily="18" charset="0"/>
              </a:rPr>
              <a:t>Significant Variables</a:t>
            </a:r>
            <a:endParaRPr lang="en-IN" b="1">
              <a:latin typeface="Times New Roman" panose="02020603050405020304" pitchFamily="18" charset="0"/>
              <a:cs typeface="Times New Roman" panose="02020603050405020304" pitchFamily="18" charset="0"/>
            </a:endParaRPr>
          </a:p>
        </p:txBody>
      </p:sp>
      <p:graphicFrame>
        <p:nvGraphicFramePr>
          <p:cNvPr id="24" name="Content Placeholder 2">
            <a:extLst>
              <a:ext uri="{FF2B5EF4-FFF2-40B4-BE49-F238E27FC236}">
                <a16:creationId xmlns:a16="http://schemas.microsoft.com/office/drawing/2014/main" id="{8285C89D-910E-4F8C-9B40-ACB1561B8B5B}"/>
              </a:ext>
            </a:extLst>
          </p:cNvPr>
          <p:cNvGraphicFramePr>
            <a:graphicFrameLocks noGrp="1"/>
          </p:cNvGraphicFramePr>
          <p:nvPr>
            <p:ph idx="1"/>
            <p:extLst>
              <p:ext uri="{D42A27DB-BD31-4B8C-83A1-F6EECF244321}">
                <p14:modId xmlns:p14="http://schemas.microsoft.com/office/powerpoint/2010/main" val="2283141084"/>
              </p:ext>
            </p:extLst>
          </p:nvPr>
        </p:nvGraphicFramePr>
        <p:xfrm>
          <a:off x="677863" y="2160588"/>
          <a:ext cx="8596312" cy="38814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77401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9D1421-7BF4-49F2-9A1D-E9224F163DB6}"/>
              </a:ext>
            </a:extLst>
          </p:cNvPr>
          <p:cNvSpPr>
            <a:spLocks noGrp="1"/>
          </p:cNvSpPr>
          <p:nvPr>
            <p:ph type="title"/>
          </p:nvPr>
        </p:nvSpPr>
        <p:spPr/>
        <p:txBody>
          <a:bodyPr vert="horz" lIns="91440" tIns="45720" rIns="91440" bIns="45720" rtlCol="0" anchor="t">
            <a:normAutofit/>
          </a:bodyPr>
          <a:lstStyle/>
          <a:p>
            <a:r>
              <a:rPr lang="en-US" dirty="0"/>
              <a:t>Votes vs rating</a:t>
            </a:r>
          </a:p>
        </p:txBody>
      </p:sp>
      <p:pic>
        <p:nvPicPr>
          <p:cNvPr id="5" name="Content Placeholder 4" descr="Chart, scatter chart&#10;&#10;Description automatically generated">
            <a:extLst>
              <a:ext uri="{FF2B5EF4-FFF2-40B4-BE49-F238E27FC236}">
                <a16:creationId xmlns:a16="http://schemas.microsoft.com/office/drawing/2014/main" id="{5CAFA201-CB25-44BE-9640-2564AF0D239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241" b="3251"/>
          <a:stretch/>
        </p:blipFill>
        <p:spPr>
          <a:xfrm>
            <a:off x="1240956" y="2159331"/>
            <a:ext cx="4436324" cy="3882362"/>
          </a:xfrm>
          <a:prstGeom prst="rect">
            <a:avLst/>
          </a:prstGeom>
        </p:spPr>
      </p:pic>
      <p:sp>
        <p:nvSpPr>
          <p:cNvPr id="7" name="TextBox 6">
            <a:extLst>
              <a:ext uri="{FF2B5EF4-FFF2-40B4-BE49-F238E27FC236}">
                <a16:creationId xmlns:a16="http://schemas.microsoft.com/office/drawing/2014/main" id="{7A743FF2-894A-44F5-B605-D4BA15632660}"/>
              </a:ext>
            </a:extLst>
          </p:cNvPr>
          <p:cNvSpPr txBox="1"/>
          <p:nvPr/>
        </p:nvSpPr>
        <p:spPr>
          <a:xfrm>
            <a:off x="6416039" y="2160589"/>
            <a:ext cx="2927185" cy="3880773"/>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sz="1500" b="0" i="0" u="none" strike="noStrike" dirty="0">
                <a:solidFill>
                  <a:schemeClr val="tx1">
                    <a:lumMod val="75000"/>
                    <a:lumOff val="25000"/>
                  </a:schemeClr>
                </a:solidFill>
                <a:effectLst/>
              </a:rPr>
              <a:t> It has been observed from the above curve that “Votes” is increasing with increase of “Rating”. So , these two columns are positively correlated. Increasing rate of votes help to increase the rating of the anime series which makes it more popular than others.</a:t>
            </a:r>
            <a:endParaRPr lang="en-US" sz="1500" b="0" dirty="0">
              <a:solidFill>
                <a:schemeClr val="tx1">
                  <a:lumMod val="75000"/>
                  <a:lumOff val="25000"/>
                </a:schemeClr>
              </a:solidFill>
              <a:effectLst/>
            </a:endParaRPr>
          </a:p>
          <a:p>
            <a:pPr>
              <a:spcBef>
                <a:spcPts val="1000"/>
              </a:spcBef>
              <a:buClr>
                <a:schemeClr val="accent1"/>
              </a:buClr>
              <a:buSzPct val="80000"/>
              <a:buFont typeface="Wingdings 3" charset="2"/>
              <a:buChar char=""/>
            </a:pPr>
            <a:br>
              <a:rPr lang="en-US" sz="1500" dirty="0">
                <a:solidFill>
                  <a:schemeClr val="tx1">
                    <a:lumMod val="75000"/>
                    <a:lumOff val="25000"/>
                  </a:schemeClr>
                </a:solidFill>
              </a:rPr>
            </a:br>
            <a:endParaRPr lang="en-US" sz="1500" dirty="0">
              <a:solidFill>
                <a:schemeClr val="tx1">
                  <a:lumMod val="75000"/>
                  <a:lumOff val="25000"/>
                </a:schemeClr>
              </a:solidFill>
            </a:endParaRPr>
          </a:p>
        </p:txBody>
      </p:sp>
    </p:spTree>
    <p:extLst>
      <p:ext uri="{BB962C8B-B14F-4D97-AF65-F5344CB8AC3E}">
        <p14:creationId xmlns:p14="http://schemas.microsoft.com/office/powerpoint/2010/main" val="328081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C7C88-B10A-4563-8AA5-3B6D6E384D28}"/>
              </a:ext>
            </a:extLst>
          </p:cNvPr>
          <p:cNvSpPr>
            <a:spLocks noGrp="1"/>
          </p:cNvSpPr>
          <p:nvPr>
            <p:ph type="title"/>
          </p:nvPr>
        </p:nvSpPr>
        <p:spPr/>
        <p:txBody>
          <a:bodyPr vert="horz" lIns="91440" tIns="45720" rIns="91440" bIns="45720" rtlCol="0" anchor="t">
            <a:normAutofit/>
          </a:bodyPr>
          <a:lstStyle/>
          <a:p>
            <a:r>
              <a:rPr lang="en-US"/>
              <a:t>MediaType Vs rating</a:t>
            </a:r>
          </a:p>
        </p:txBody>
      </p:sp>
      <p:pic>
        <p:nvPicPr>
          <p:cNvPr id="5" name="Content Placeholder 4" descr="Chart, histogram&#10;&#10;Description automatically generated">
            <a:extLst>
              <a:ext uri="{FF2B5EF4-FFF2-40B4-BE49-F238E27FC236}">
                <a16:creationId xmlns:a16="http://schemas.microsoft.com/office/drawing/2014/main" id="{9BE1EEE8-CB50-4B31-A6E2-9A7C73F623C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80" t="5321" r="1030" b="5244"/>
          <a:stretch/>
        </p:blipFill>
        <p:spPr>
          <a:xfrm>
            <a:off x="817474" y="2159331"/>
            <a:ext cx="5283289" cy="2746020"/>
          </a:xfrm>
          <a:prstGeom prst="rect">
            <a:avLst/>
          </a:prstGeom>
        </p:spPr>
      </p:pic>
      <p:sp>
        <p:nvSpPr>
          <p:cNvPr id="7" name="TextBox 6">
            <a:extLst>
              <a:ext uri="{FF2B5EF4-FFF2-40B4-BE49-F238E27FC236}">
                <a16:creationId xmlns:a16="http://schemas.microsoft.com/office/drawing/2014/main" id="{141B3838-7C03-4398-B539-D5F14CF3D05B}"/>
              </a:ext>
            </a:extLst>
          </p:cNvPr>
          <p:cNvSpPr txBox="1"/>
          <p:nvPr/>
        </p:nvSpPr>
        <p:spPr>
          <a:xfrm>
            <a:off x="6416039" y="2160589"/>
            <a:ext cx="2927185" cy="3880773"/>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sz="1500" b="0" i="0" u="none" strike="noStrike">
                <a:solidFill>
                  <a:schemeClr val="tx1">
                    <a:lumMod val="75000"/>
                    <a:lumOff val="25000"/>
                  </a:schemeClr>
                </a:solidFill>
                <a:effectLst/>
              </a:rPr>
              <a:t>Web and Movie under mediaType category are most popular according to our final model. Those type have more rating value and popularity than others  which has been observed from above chart.</a:t>
            </a:r>
            <a:endParaRPr lang="en-US" sz="1500">
              <a:solidFill>
                <a:schemeClr val="tx1">
                  <a:lumMod val="75000"/>
                  <a:lumOff val="25000"/>
                </a:schemeClr>
              </a:solidFill>
            </a:endParaRPr>
          </a:p>
        </p:txBody>
      </p:sp>
    </p:spTree>
    <p:extLst>
      <p:ext uri="{BB962C8B-B14F-4D97-AF65-F5344CB8AC3E}">
        <p14:creationId xmlns:p14="http://schemas.microsoft.com/office/powerpoint/2010/main" val="4196396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3B5A2-6E5E-4B85-860D-D62D5DD44B62}"/>
              </a:ext>
            </a:extLst>
          </p:cNvPr>
          <p:cNvSpPr>
            <a:spLocks noGrp="1"/>
          </p:cNvSpPr>
          <p:nvPr>
            <p:ph type="title"/>
          </p:nvPr>
        </p:nvSpPr>
        <p:spPr>
          <a:xfrm>
            <a:off x="643467" y="816638"/>
            <a:ext cx="3367359" cy="5224724"/>
          </a:xfrm>
        </p:spPr>
        <p:txBody>
          <a:bodyPr anchor="ctr">
            <a:normAutofit/>
          </a:bodyPr>
          <a:lstStyle/>
          <a:p>
            <a:r>
              <a:rPr lang="en-IN"/>
              <a:t>Conclusions</a:t>
            </a:r>
            <a:br>
              <a:rPr lang="en-IN"/>
            </a:br>
            <a:endParaRPr lang="en-IN" dirty="0"/>
          </a:p>
        </p:txBody>
      </p:sp>
      <p:sp>
        <p:nvSpPr>
          <p:cNvPr id="3" name="Content Placeholder 2">
            <a:extLst>
              <a:ext uri="{FF2B5EF4-FFF2-40B4-BE49-F238E27FC236}">
                <a16:creationId xmlns:a16="http://schemas.microsoft.com/office/drawing/2014/main" id="{8E0DA3E8-FD77-425F-96F4-C1D4991F84BA}"/>
              </a:ext>
            </a:extLst>
          </p:cNvPr>
          <p:cNvSpPr>
            <a:spLocks noGrp="1"/>
          </p:cNvSpPr>
          <p:nvPr>
            <p:ph idx="1"/>
          </p:nvPr>
        </p:nvSpPr>
        <p:spPr>
          <a:xfrm>
            <a:off x="4654295" y="816638"/>
            <a:ext cx="4619706" cy="5224724"/>
          </a:xfrm>
        </p:spPr>
        <p:txBody>
          <a:bodyPr anchor="ctr">
            <a:normAutofit/>
          </a:bodyPr>
          <a:lstStyle/>
          <a:p>
            <a:pPr rtl="0">
              <a:spcBef>
                <a:spcPts val="0"/>
              </a:spcBef>
              <a:spcAft>
                <a:spcPts val="0"/>
              </a:spcAft>
            </a:pPr>
            <a:r>
              <a:rPr lang="en-US" b="0" i="0" u="none" strike="noStrike">
                <a:effectLst/>
                <a:latin typeface="Times New Roman" panose="02020603050405020304" pitchFamily="18" charset="0"/>
                <a:cs typeface="Times New Roman" panose="02020603050405020304" pitchFamily="18" charset="0"/>
              </a:rPr>
              <a:t>It was found from MAPE (Mean and Median error percentage) that our regression model is predicting the outcome </a:t>
            </a:r>
            <a:r>
              <a:rPr lang="en-US" b="1" i="0" u="none" strike="noStrike">
                <a:effectLst/>
                <a:latin typeface="Times New Roman" panose="02020603050405020304" pitchFamily="18" charset="0"/>
                <a:cs typeface="Times New Roman" panose="02020603050405020304" pitchFamily="18" charset="0"/>
              </a:rPr>
              <a:t>82.06 %(Mean)</a:t>
            </a:r>
            <a:r>
              <a:rPr lang="en-US" b="0" i="0" u="none" strike="noStrike">
                <a:effectLst/>
                <a:latin typeface="Times New Roman" panose="02020603050405020304" pitchFamily="18" charset="0"/>
                <a:cs typeface="Times New Roman" panose="02020603050405020304" pitchFamily="18" charset="0"/>
              </a:rPr>
              <a:t> &amp; </a:t>
            </a:r>
            <a:r>
              <a:rPr lang="en-US" b="1" i="0" u="none" strike="noStrike">
                <a:effectLst/>
                <a:latin typeface="Times New Roman" panose="02020603050405020304" pitchFamily="18" charset="0"/>
                <a:cs typeface="Times New Roman" panose="02020603050405020304" pitchFamily="18" charset="0"/>
              </a:rPr>
              <a:t>88.02</a:t>
            </a:r>
            <a:r>
              <a:rPr lang="en-US" b="0" i="0" u="none" strike="noStrike">
                <a:effectLst/>
                <a:latin typeface="Times New Roman" panose="02020603050405020304" pitchFamily="18" charset="0"/>
                <a:cs typeface="Times New Roman" panose="02020603050405020304" pitchFamily="18" charset="0"/>
              </a:rPr>
              <a:t> </a:t>
            </a:r>
            <a:r>
              <a:rPr lang="en-US" b="1" i="0" u="none" strike="noStrike">
                <a:effectLst/>
                <a:latin typeface="Times New Roman" panose="02020603050405020304" pitchFamily="18" charset="0"/>
                <a:cs typeface="Times New Roman" panose="02020603050405020304" pitchFamily="18" charset="0"/>
              </a:rPr>
              <a:t>%(Median)</a:t>
            </a:r>
            <a:r>
              <a:rPr lang="en-US" b="0" i="0" u="none" strike="noStrike">
                <a:effectLst/>
                <a:latin typeface="Times New Roman" panose="02020603050405020304" pitchFamily="18" charset="0"/>
                <a:cs typeface="Times New Roman" panose="02020603050405020304" pitchFamily="18" charset="0"/>
              </a:rPr>
              <a:t> accurately and error percentage is varying from </a:t>
            </a:r>
            <a:r>
              <a:rPr lang="en-US" b="1" i="0" u="none" strike="noStrike">
                <a:effectLst/>
                <a:latin typeface="Times New Roman" panose="02020603050405020304" pitchFamily="18" charset="0"/>
                <a:cs typeface="Times New Roman" panose="02020603050405020304" pitchFamily="18" charset="0"/>
              </a:rPr>
              <a:t>12% to 18%</a:t>
            </a:r>
            <a:r>
              <a:rPr lang="en-US" b="0" i="0" u="none" strike="noStrike">
                <a:effectLst/>
                <a:latin typeface="Times New Roman" panose="02020603050405020304" pitchFamily="18" charset="0"/>
                <a:cs typeface="Times New Roman" panose="02020603050405020304" pitchFamily="18" charset="0"/>
              </a:rPr>
              <a:t> which is </a:t>
            </a:r>
            <a:r>
              <a:rPr lang="en-US" b="1" i="0" u="none" strike="noStrike">
                <a:effectLst/>
                <a:latin typeface="Times New Roman" panose="02020603050405020304" pitchFamily="18" charset="0"/>
                <a:cs typeface="Times New Roman" panose="02020603050405020304" pitchFamily="18" charset="0"/>
              </a:rPr>
              <a:t>pretty good</a:t>
            </a:r>
            <a:r>
              <a:rPr lang="en-US" b="0" i="0" u="none" strike="noStrike">
                <a:effectLst/>
                <a:latin typeface="Times New Roman" panose="02020603050405020304" pitchFamily="18" charset="0"/>
                <a:cs typeface="Times New Roman" panose="02020603050405020304" pitchFamily="18" charset="0"/>
              </a:rPr>
              <a:t> for prediction model.</a:t>
            </a:r>
            <a:endParaRPr lang="en-US" b="0">
              <a:effectLst/>
              <a:latin typeface="Times New Roman" panose="02020603050405020304" pitchFamily="18" charset="0"/>
              <a:cs typeface="Times New Roman" panose="02020603050405020304" pitchFamily="18" charset="0"/>
            </a:endParaRPr>
          </a:p>
          <a:p>
            <a:r>
              <a:rPr lang="en-US" b="0" i="0" u="none" strike="noStrike">
                <a:effectLst/>
                <a:latin typeface="Times New Roman" panose="02020603050405020304" pitchFamily="18" charset="0"/>
                <a:cs typeface="Times New Roman" panose="02020603050405020304" pitchFamily="18" charset="0"/>
              </a:rPr>
              <a:t>The R-square value is found to be </a:t>
            </a:r>
            <a:r>
              <a:rPr lang="en-US" b="1" i="0" u="none" strike="noStrike">
                <a:effectLst/>
                <a:latin typeface="Times New Roman" panose="02020603050405020304" pitchFamily="18" charset="0"/>
                <a:cs typeface="Times New Roman" panose="02020603050405020304" pitchFamily="18" charset="0"/>
              </a:rPr>
              <a:t>0.583</a:t>
            </a:r>
            <a:r>
              <a:rPr lang="en-US" b="0" i="0" u="none" strike="noStrike">
                <a:effectLst/>
                <a:latin typeface="Times New Roman" panose="02020603050405020304" pitchFamily="18" charset="0"/>
                <a:cs typeface="Times New Roman" panose="02020603050405020304" pitchFamily="18" charset="0"/>
              </a:rPr>
              <a:t> and adjusted R-square value is </a:t>
            </a:r>
            <a:r>
              <a:rPr lang="en-US" b="1" i="0" u="none" strike="noStrike">
                <a:effectLst/>
                <a:latin typeface="Times New Roman" panose="02020603050405020304" pitchFamily="18" charset="0"/>
                <a:cs typeface="Times New Roman" panose="02020603050405020304" pitchFamily="18" charset="0"/>
              </a:rPr>
              <a:t>0.5828</a:t>
            </a:r>
            <a:r>
              <a:rPr lang="en-US" b="0" i="0" u="none" strike="noStrike">
                <a:effectLst/>
                <a:latin typeface="Times New Roman" panose="02020603050405020304" pitchFamily="18" charset="0"/>
                <a:cs typeface="Times New Roman" panose="02020603050405020304" pitchFamily="18" charset="0"/>
              </a:rPr>
              <a:t>. As these values are between </a:t>
            </a:r>
            <a:r>
              <a:rPr lang="en-US" b="1" i="0" u="none" strike="noStrike">
                <a:effectLst/>
                <a:latin typeface="Times New Roman" panose="02020603050405020304" pitchFamily="18" charset="0"/>
                <a:cs typeface="Times New Roman" panose="02020603050405020304" pitchFamily="18" charset="0"/>
              </a:rPr>
              <a:t>0.5 to 0.95</a:t>
            </a:r>
            <a:r>
              <a:rPr lang="en-US" b="0" i="0" u="none" strike="noStrike">
                <a:effectLst/>
                <a:latin typeface="Times New Roman" panose="02020603050405020304" pitchFamily="18" charset="0"/>
                <a:cs typeface="Times New Roman" panose="02020603050405020304" pitchFamily="18" charset="0"/>
              </a:rPr>
              <a:t>, so this is good predictive model.</a:t>
            </a:r>
            <a:endParaRPr lang="en-IN">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1525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B2531-39EF-46BA-8FA3-E840AB19A73C}"/>
              </a:ext>
            </a:extLst>
          </p:cNvPr>
          <p:cNvSpPr>
            <a:spLocks noGrp="1"/>
          </p:cNvSpPr>
          <p:nvPr>
            <p:ph type="title"/>
          </p:nvPr>
        </p:nvSpPr>
        <p:spPr>
          <a:xfrm>
            <a:off x="5536734" y="609600"/>
            <a:ext cx="3737268" cy="1320800"/>
          </a:xfrm>
        </p:spPr>
        <p:txBody>
          <a:bodyPr>
            <a:normAutofit/>
          </a:bodyPr>
          <a:lstStyle/>
          <a:p>
            <a:r>
              <a:rPr lang="en-IN" sz="3300"/>
              <a:t>Business Recommendations</a:t>
            </a:r>
          </a:p>
        </p:txBody>
      </p:sp>
      <p:sp>
        <p:nvSpPr>
          <p:cNvPr id="3" name="Content Placeholder 2">
            <a:extLst>
              <a:ext uri="{FF2B5EF4-FFF2-40B4-BE49-F238E27FC236}">
                <a16:creationId xmlns:a16="http://schemas.microsoft.com/office/drawing/2014/main" id="{7C6BC50D-D41C-448A-A6EF-AD2EB608C18C}"/>
              </a:ext>
            </a:extLst>
          </p:cNvPr>
          <p:cNvSpPr>
            <a:spLocks noGrp="1"/>
          </p:cNvSpPr>
          <p:nvPr>
            <p:ph idx="1"/>
          </p:nvPr>
        </p:nvSpPr>
        <p:spPr>
          <a:xfrm>
            <a:off x="5209563" y="2160589"/>
            <a:ext cx="4064439" cy="3880773"/>
          </a:xfrm>
        </p:spPr>
        <p:txBody>
          <a:bodyPr>
            <a:normAutofit/>
          </a:bodyPr>
          <a:lstStyle/>
          <a:p>
            <a:r>
              <a:rPr lang="en-US" dirty="0"/>
              <a:t>If movies would release on </a:t>
            </a:r>
            <a:r>
              <a:rPr lang="en-US" dirty="0" err="1"/>
              <a:t>mediaType</a:t>
            </a:r>
            <a:r>
              <a:rPr lang="en-US" dirty="0"/>
              <a:t>(Web/Movie/) There would more chance to get more rating as compared to these MediaType (TV special/TV/DVD special), because most of young generation prefer to watch on web.</a:t>
            </a:r>
          </a:p>
          <a:p>
            <a:endParaRPr lang="en-IN" dirty="0"/>
          </a:p>
        </p:txBody>
      </p:sp>
      <p:pic>
        <p:nvPicPr>
          <p:cNvPr id="4" name="Picture 3">
            <a:extLst>
              <a:ext uri="{FF2B5EF4-FFF2-40B4-BE49-F238E27FC236}">
                <a16:creationId xmlns:a16="http://schemas.microsoft.com/office/drawing/2014/main" id="{BD701FD3-E0B7-4A4C-B891-DB5111587106}"/>
              </a:ext>
            </a:extLst>
          </p:cNvPr>
          <p:cNvPicPr>
            <a:picLocks noChangeAspect="1"/>
          </p:cNvPicPr>
          <p:nvPr/>
        </p:nvPicPr>
        <p:blipFill rotWithShape="1">
          <a:blip r:embed="rId2"/>
          <a:srcRect l="35615" r="10106" b="1"/>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Tree>
    <p:extLst>
      <p:ext uri="{BB962C8B-B14F-4D97-AF65-F5344CB8AC3E}">
        <p14:creationId xmlns:p14="http://schemas.microsoft.com/office/powerpoint/2010/main" val="401038983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
  <TotalTime>165</TotalTime>
  <Words>499</Words>
  <Application>Microsoft Office PowerPoint</Application>
  <PresentationFormat>Widescreen</PresentationFormat>
  <Paragraphs>29</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Lucida Sans</vt:lpstr>
      <vt:lpstr>Times New Roman</vt:lpstr>
      <vt:lpstr>Trebuchet MS</vt:lpstr>
      <vt:lpstr>Wingdings 3</vt:lpstr>
      <vt:lpstr>Facet</vt:lpstr>
      <vt:lpstr>R Project Predictive Analysis of Anime Data (Movie/Web series) </vt:lpstr>
      <vt:lpstr>Aim of the project</vt:lpstr>
      <vt:lpstr>Data Visualization</vt:lpstr>
      <vt:lpstr>Bivariant Analysis</vt:lpstr>
      <vt:lpstr>Significant Variables</vt:lpstr>
      <vt:lpstr>Votes vs rating</vt:lpstr>
      <vt:lpstr>MediaType Vs rating</vt:lpstr>
      <vt:lpstr>Conclusions </vt:lpstr>
      <vt:lpstr>Business Recommendations</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 Project Predictive Analysis of Anime Data (Movie/Web series) </dc:title>
  <dc:creator>Rohit Kumar</dc:creator>
  <cp:lastModifiedBy>Rohit Kumar</cp:lastModifiedBy>
  <cp:revision>7</cp:revision>
  <dcterms:created xsi:type="dcterms:W3CDTF">2021-08-06T09:49:12Z</dcterms:created>
  <dcterms:modified xsi:type="dcterms:W3CDTF">2021-08-06T17:13:04Z</dcterms:modified>
</cp:coreProperties>
</file>

<file path=docProps/thumbnail.jpeg>
</file>